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1" r:id="rId5"/>
    <p:sldId id="284" r:id="rId6"/>
    <p:sldId id="303" r:id="rId7"/>
    <p:sldId id="294" r:id="rId8"/>
    <p:sldId id="304" r:id="rId9"/>
    <p:sldId id="295" r:id="rId10"/>
    <p:sldId id="310" r:id="rId11"/>
    <p:sldId id="305" r:id="rId12"/>
    <p:sldId id="307" r:id="rId13"/>
    <p:sldId id="302" r:id="rId14"/>
    <p:sldId id="308" r:id="rId15"/>
    <p:sldId id="299" r:id="rId16"/>
    <p:sldId id="298" r:id="rId17"/>
    <p:sldId id="300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896ECC-5AA2-459A-D47E-745209FC1B59}" v="4" dt="2024-11-14T04:49:39.667"/>
    <p1510:client id="{8E39B3EF-1E47-D44B-ABAB-4E6A0811648A}" v="2957" dt="2024-11-14T04:54:18.483"/>
    <p1510:client id="{C7578BAC-6753-3323-1719-666198E8848E}" v="20" dt="2024-11-14T01:01:36.187"/>
    <p1510:client id="{CB95F218-C396-F9B2-36AF-CC6624B31DC0}" v="122" dt="2024-11-13T18:05:03.083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751"/>
  </p:normalViewPr>
  <p:slideViewPr>
    <p:cSldViewPr snapToGrid="0">
      <p:cViewPr varScale="1">
        <p:scale>
          <a:sx n="84" d="100"/>
          <a:sy n="84" d="100"/>
        </p:scale>
        <p:origin x="200" y="9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6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4319F-E686-0C5F-F1E2-E3B33C8BA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058348-958C-0CC3-D2DB-7AD2DB645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82B49-77A9-6AB0-5806-9599FBD68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8C120-855B-56BF-ED5A-308DAB349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9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7DD5-484C-A67B-8242-EB056DAE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1F8B0-6075-D26D-E27D-C399A878F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143A3-F0E6-F166-DD97-C74A186E8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5CC14-0496-0768-747E-A9898E235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1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C04E0-70E1-BA69-999A-2B89D9EE4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C5FC2-D166-B83C-EE43-FF8E96D8F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A7E72-C640-42ED-75D6-53792B4238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A74F3-6A89-AC2F-CBC8-8604CB4A9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23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269C0-5BE1-6233-8B63-6CB96A918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20E6CE-F24F-C0F7-FE1A-DEB47F373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4412D0-168D-875B-6711-461728189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Domain-specific terms (e.g., medical, legal) may lead to translation errors as models were pre-trained on general language - backup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86388-B15F-8CDF-56C3-456494680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65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DF1BC-A6AF-4A3F-A8F6-1B782F4A5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7FC2D-D221-7C72-F667-E4692B106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C6DD1-294C-285E-93EC-8CE215A77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FDA5A-9C25-9B13-7328-CB8119B57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2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11CA9-3CB0-9DD8-0253-6CBC08E3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55F2EC-72D0-F0DD-82BF-D65E834ED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FA0897-F870-618F-371F-B39EC834E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73B290-82C8-59C1-8FF4-4BC9771B9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8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D6AB2-F487-F709-C45F-0BA6D12E8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CC256B-2AAF-9EF4-E627-7F1D81E1E8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A36DE-87BC-2B1B-15E1-54671F4EA3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1096B-C505-8DF3-8FB1-F504F53D8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67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145B8-E44B-D367-5DE2-333E8F79F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90FEB-4040-A0BC-64D1-017E4489C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77EF4-3806-2406-9D33-22BD88FFB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E307B-9687-37C9-843D-5AC4B4006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9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DDBFD-0F95-810D-240C-0AAD37E96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90BA6C-9191-A395-9992-5AF0BE449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F5C75-E281-3C18-F9F8-8339B0B13A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B01D3-CD27-D5DD-A9E1-68BC84303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65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AD549-0783-55B0-3F6F-FCEED977F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4100D-C91A-CD24-C431-2E2805D43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84F278-6058-B944-D42D-1427B9873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9BC95-631A-6A3F-EFDA-09FDFB870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1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81B45-D044-F04E-DEE0-C571941EC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1B959-BCBC-2C12-6DB3-477466B804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28DB76-168E-379B-022E-F19DE8BE3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9E914-FF44-E9BF-68A2-BC681E367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72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F0A1F6-81E9-9240-2A0A-2CC8DFA6C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1C7AF1-8385-186A-A9AB-0D5AF3137C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C6E5E-020A-BF4A-7E76-BB443AC15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D60C8-9058-5199-1CDB-E12BF856F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0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8/9/2025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vgsilh.com/es/ffc107/image/1271657.html" TargetMode="External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schabell.org/2019/08/5-questions-everyones-asking-about-microservices-question3.html" TargetMode="Externa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s/photos/agenda-trabajo-balance-366244/" TargetMode="Externa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xhere.com/en/photo/641257" TargetMode="Externa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edium.com/adobetech/going-serverless-for-event-driven-applications-insights-from-adobe-i-os-sandeep-paliwal-eb51118ce225" TargetMode="Externa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6463"/>
            <a:ext cx="9144000" cy="2286000"/>
          </a:xfrm>
        </p:spPr>
        <p:txBody>
          <a:bodyPr/>
          <a:lstStyle/>
          <a:p>
            <a:r>
              <a:rPr lang="en-US" dirty="0">
                <a:latin typeface="+mn-lt"/>
                <a:ea typeface="+mn-ea"/>
                <a:cs typeface="+mn-cs"/>
              </a:rPr>
              <a:t>Translating Cultures: 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dirty="0">
                <a:latin typeface="+mn-lt"/>
                <a:ea typeface="+mn-ea"/>
                <a:cs typeface="+mn-cs"/>
              </a:rPr>
              <a:t>A Neural Approach to English-Hindi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341F9-7079-E1B2-B2B1-8504DA2145C4}"/>
              </a:ext>
            </a:extLst>
          </p:cNvPr>
          <p:cNvSpPr txBox="1">
            <a:spLocks/>
          </p:cNvSpPr>
          <p:nvPr/>
        </p:nvSpPr>
        <p:spPr>
          <a:xfrm>
            <a:off x="8365067" y="4572001"/>
            <a:ext cx="4030133" cy="2285999"/>
          </a:xfrm>
          <a:prstGeom prst="rect">
            <a:avLst/>
          </a:prstGeom>
          <a:noFill/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Team 9: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300">
                <a:solidFill>
                  <a:schemeClr val="bg1"/>
                </a:solidFill>
              </a:rPr>
              <a:t>Vamshi Krishna Madhavan</a:t>
            </a:r>
            <a:endParaRPr lang="en-US" sz="23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300">
                <a:solidFill>
                  <a:schemeClr val="bg1"/>
                </a:solidFill>
              </a:rPr>
              <a:t>Akshay Manoj </a:t>
            </a:r>
            <a:endParaRPr lang="en-US" sz="23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300">
                <a:solidFill>
                  <a:schemeClr val="bg1"/>
                </a:solidFill>
              </a:rPr>
              <a:t>Nikita Anil Yadav </a:t>
            </a:r>
            <a:endParaRPr lang="en-US" sz="23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A9E6-384F-B83F-F85E-C7EA5AC62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785241C3-5414-4E04-A33E-6162FB3D55E2}"/>
              </a:ext>
            </a:extLst>
          </p:cNvPr>
          <p:cNvSpPr/>
          <p:nvPr/>
        </p:nvSpPr>
        <p:spPr>
          <a:xfrm rot="16200000">
            <a:off x="-1193582" y="3658473"/>
            <a:ext cx="3986201" cy="539979"/>
          </a:xfrm>
          <a:custGeom>
            <a:avLst/>
            <a:gdLst>
              <a:gd name="connsiteX0" fmla="*/ 0 w 3986201"/>
              <a:gd name="connsiteY0" fmla="*/ 0 h 539979"/>
              <a:gd name="connsiteX1" fmla="*/ 3986201 w 3986201"/>
              <a:gd name="connsiteY1" fmla="*/ 0 h 539979"/>
              <a:gd name="connsiteX2" fmla="*/ 3986201 w 3986201"/>
              <a:gd name="connsiteY2" fmla="*/ 539979 h 539979"/>
              <a:gd name="connsiteX3" fmla="*/ 0 w 3986201"/>
              <a:gd name="connsiteY3" fmla="*/ 539979 h 539979"/>
              <a:gd name="connsiteX4" fmla="*/ 0 w 3986201"/>
              <a:gd name="connsiteY4" fmla="*/ 0 h 53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6201" h="539979">
                <a:moveTo>
                  <a:pt x="0" y="0"/>
                </a:moveTo>
                <a:lnTo>
                  <a:pt x="3986201" y="0"/>
                </a:lnTo>
                <a:lnTo>
                  <a:pt x="3986201" y="539979"/>
                </a:lnTo>
                <a:lnTo>
                  <a:pt x="0" y="5399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-1" tIns="0" rIns="476233" bIns="0" numCol="1" spcCol="1270" anchor="t" anchorCtr="0">
            <a:noAutofit/>
          </a:bodyPr>
          <a:lstStyle/>
          <a:p>
            <a:pPr marL="0" lvl="0" indent="0" algn="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/>
              <a:t>mBART English-to-Hindi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CE2AF59-2563-1BAA-E714-19D466FF3EC5}"/>
              </a:ext>
            </a:extLst>
          </p:cNvPr>
          <p:cNvSpPr/>
          <p:nvPr/>
        </p:nvSpPr>
        <p:spPr>
          <a:xfrm>
            <a:off x="900777" y="1935362"/>
            <a:ext cx="3027119" cy="3986201"/>
          </a:xfrm>
          <a:custGeom>
            <a:avLst/>
            <a:gdLst>
              <a:gd name="connsiteX0" fmla="*/ 0 w 3027119"/>
              <a:gd name="connsiteY0" fmla="*/ 0 h 3986201"/>
              <a:gd name="connsiteX1" fmla="*/ 3027119 w 3027119"/>
              <a:gd name="connsiteY1" fmla="*/ 0 h 3986201"/>
              <a:gd name="connsiteX2" fmla="*/ 3027119 w 3027119"/>
              <a:gd name="connsiteY2" fmla="*/ 3986201 h 3986201"/>
              <a:gd name="connsiteX3" fmla="*/ 0 w 3027119"/>
              <a:gd name="connsiteY3" fmla="*/ 3986201 h 3986201"/>
              <a:gd name="connsiteX4" fmla="*/ 0 w 3027119"/>
              <a:gd name="connsiteY4" fmla="*/ 0 h 398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7119" h="3986201">
                <a:moveTo>
                  <a:pt x="0" y="0"/>
                </a:moveTo>
                <a:lnTo>
                  <a:pt x="3027119" y="0"/>
                </a:lnTo>
                <a:lnTo>
                  <a:pt x="3027119" y="3986201"/>
                </a:lnTo>
                <a:lnTo>
                  <a:pt x="0" y="39862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170688" tIns="476232" rIns="170688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BERT Score:</a:t>
            </a: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Precision: 95.5% </a:t>
            </a: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Recall: 92%</a:t>
            </a: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F1: 93.7%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CB98F-7184-8D89-C460-1674D76F3815}"/>
              </a:ext>
            </a:extLst>
          </p:cNvPr>
          <p:cNvSpPr/>
          <p:nvPr/>
        </p:nvSpPr>
        <p:spPr>
          <a:xfrm>
            <a:off x="529523" y="1222579"/>
            <a:ext cx="1079959" cy="1079959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3000" b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3C9194C-F53D-61BC-13E6-75DF2704A973}"/>
              </a:ext>
            </a:extLst>
          </p:cNvPr>
          <p:cNvSpPr/>
          <p:nvPr/>
        </p:nvSpPr>
        <p:spPr>
          <a:xfrm rot="16200000">
            <a:off x="2488070" y="3658473"/>
            <a:ext cx="3986201" cy="539979"/>
          </a:xfrm>
          <a:custGeom>
            <a:avLst/>
            <a:gdLst>
              <a:gd name="connsiteX0" fmla="*/ 0 w 3986201"/>
              <a:gd name="connsiteY0" fmla="*/ 0 h 539979"/>
              <a:gd name="connsiteX1" fmla="*/ 3986201 w 3986201"/>
              <a:gd name="connsiteY1" fmla="*/ 0 h 539979"/>
              <a:gd name="connsiteX2" fmla="*/ 3986201 w 3986201"/>
              <a:gd name="connsiteY2" fmla="*/ 539979 h 539979"/>
              <a:gd name="connsiteX3" fmla="*/ 0 w 3986201"/>
              <a:gd name="connsiteY3" fmla="*/ 539979 h 539979"/>
              <a:gd name="connsiteX4" fmla="*/ 0 w 3986201"/>
              <a:gd name="connsiteY4" fmla="*/ 0 h 53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6201" h="539979">
                <a:moveTo>
                  <a:pt x="0" y="0"/>
                </a:moveTo>
                <a:lnTo>
                  <a:pt x="3986201" y="0"/>
                </a:lnTo>
                <a:lnTo>
                  <a:pt x="3986201" y="539979"/>
                </a:lnTo>
                <a:lnTo>
                  <a:pt x="0" y="5399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-1" tIns="0" rIns="476233" bIns="-1" numCol="1" spcCol="1270" anchor="t" anchorCtr="0">
            <a:noAutofit/>
          </a:bodyPr>
          <a:lstStyle/>
          <a:p>
            <a:pPr marL="0" lvl="0" indent="0" algn="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dirty="0"/>
              <a:t>mBART Hindi-to-English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F6D3454-851C-8388-8337-ABC659EC94F1}"/>
              </a:ext>
            </a:extLst>
          </p:cNvPr>
          <p:cNvSpPr/>
          <p:nvPr/>
        </p:nvSpPr>
        <p:spPr>
          <a:xfrm>
            <a:off x="4582340" y="1935362"/>
            <a:ext cx="3027307" cy="3986201"/>
          </a:xfrm>
          <a:custGeom>
            <a:avLst/>
            <a:gdLst>
              <a:gd name="connsiteX0" fmla="*/ 0 w 3027307"/>
              <a:gd name="connsiteY0" fmla="*/ 0 h 3986201"/>
              <a:gd name="connsiteX1" fmla="*/ 3027307 w 3027307"/>
              <a:gd name="connsiteY1" fmla="*/ 0 h 3986201"/>
              <a:gd name="connsiteX2" fmla="*/ 3027307 w 3027307"/>
              <a:gd name="connsiteY2" fmla="*/ 3986201 h 3986201"/>
              <a:gd name="connsiteX3" fmla="*/ 0 w 3027307"/>
              <a:gd name="connsiteY3" fmla="*/ 3986201 h 3986201"/>
              <a:gd name="connsiteX4" fmla="*/ 0 w 3027307"/>
              <a:gd name="connsiteY4" fmla="*/ 0 h 398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7307" h="3986201">
                <a:moveTo>
                  <a:pt x="0" y="0"/>
                </a:moveTo>
                <a:lnTo>
                  <a:pt x="3027307" y="0"/>
                </a:lnTo>
                <a:lnTo>
                  <a:pt x="3027307" y="3986201"/>
                </a:lnTo>
                <a:lnTo>
                  <a:pt x="0" y="39862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170688" tIns="476232" rIns="170688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BERT Score:</a:t>
            </a: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Precision: 98.4% </a:t>
            </a: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Recall: 98.9%</a:t>
            </a: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F1: 98.7%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23A7D2-2837-FA53-45EF-AEEBC16DDE4F}"/>
              </a:ext>
            </a:extLst>
          </p:cNvPr>
          <p:cNvSpPr/>
          <p:nvPr/>
        </p:nvSpPr>
        <p:spPr>
          <a:xfrm>
            <a:off x="4211187" y="1222579"/>
            <a:ext cx="1079959" cy="1079959"/>
          </a:xfrm>
          <a:prstGeom prst="rect">
            <a:avLst/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3000" b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D7525E4A-A0B8-BC83-4DBF-E0B63B30BBF6}"/>
              </a:ext>
            </a:extLst>
          </p:cNvPr>
          <p:cNvSpPr/>
          <p:nvPr/>
        </p:nvSpPr>
        <p:spPr>
          <a:xfrm rot="16200000">
            <a:off x="6273440" y="3678205"/>
            <a:ext cx="3986201" cy="539979"/>
          </a:xfrm>
          <a:custGeom>
            <a:avLst/>
            <a:gdLst>
              <a:gd name="connsiteX0" fmla="*/ 0 w 3986201"/>
              <a:gd name="connsiteY0" fmla="*/ 0 h 539979"/>
              <a:gd name="connsiteX1" fmla="*/ 3986201 w 3986201"/>
              <a:gd name="connsiteY1" fmla="*/ 0 h 539979"/>
              <a:gd name="connsiteX2" fmla="*/ 3986201 w 3986201"/>
              <a:gd name="connsiteY2" fmla="*/ 539979 h 539979"/>
              <a:gd name="connsiteX3" fmla="*/ 0 w 3986201"/>
              <a:gd name="connsiteY3" fmla="*/ 539979 h 539979"/>
              <a:gd name="connsiteX4" fmla="*/ 0 w 3986201"/>
              <a:gd name="connsiteY4" fmla="*/ 0 h 539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6201" h="539979">
                <a:moveTo>
                  <a:pt x="0" y="0"/>
                </a:moveTo>
                <a:lnTo>
                  <a:pt x="3986201" y="0"/>
                </a:lnTo>
                <a:lnTo>
                  <a:pt x="3986201" y="539979"/>
                </a:lnTo>
                <a:lnTo>
                  <a:pt x="0" y="5399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-1" tIns="0" rIns="476233" bIns="-1" numCol="1" spcCol="1270" anchor="t" anchorCtr="0">
            <a:noAutofit/>
          </a:bodyPr>
          <a:lstStyle/>
          <a:p>
            <a:pPr marL="0" lvl="0" indent="0" algn="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/>
              <a:t>mT5 English-to-Hindi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977DCA1-FD99-73DE-8880-755820D9E51D}"/>
              </a:ext>
            </a:extLst>
          </p:cNvPr>
          <p:cNvSpPr/>
          <p:nvPr/>
        </p:nvSpPr>
        <p:spPr>
          <a:xfrm>
            <a:off x="8377797" y="1955094"/>
            <a:ext cx="3007107" cy="3986201"/>
          </a:xfrm>
          <a:custGeom>
            <a:avLst/>
            <a:gdLst>
              <a:gd name="connsiteX0" fmla="*/ 0 w 3007107"/>
              <a:gd name="connsiteY0" fmla="*/ 0 h 3986201"/>
              <a:gd name="connsiteX1" fmla="*/ 3007107 w 3007107"/>
              <a:gd name="connsiteY1" fmla="*/ 0 h 3986201"/>
              <a:gd name="connsiteX2" fmla="*/ 3007107 w 3007107"/>
              <a:gd name="connsiteY2" fmla="*/ 3986201 h 3986201"/>
              <a:gd name="connsiteX3" fmla="*/ 0 w 3007107"/>
              <a:gd name="connsiteY3" fmla="*/ 3986201 h 3986201"/>
              <a:gd name="connsiteX4" fmla="*/ 0 w 3007107"/>
              <a:gd name="connsiteY4" fmla="*/ 0 h 3986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107" h="3986201">
                <a:moveTo>
                  <a:pt x="0" y="0"/>
                </a:moveTo>
                <a:lnTo>
                  <a:pt x="3007107" y="0"/>
                </a:lnTo>
                <a:lnTo>
                  <a:pt x="3007107" y="3986201"/>
                </a:lnTo>
                <a:lnTo>
                  <a:pt x="0" y="398620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170688" tIns="476232" rIns="170688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en-US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BERT Score:</a:t>
            </a: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Precision: 77.3% </a:t>
            </a: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Recall: 77.5%</a:t>
            </a:r>
          </a:p>
          <a:p>
            <a:pPr marL="457200" lvl="2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2400" kern="1200" dirty="0"/>
              <a:t>F1: 77.2%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4BFBEA-7D66-4870-2C1F-DD3BE94FC7A3}"/>
              </a:ext>
            </a:extLst>
          </p:cNvPr>
          <p:cNvSpPr/>
          <p:nvPr/>
        </p:nvSpPr>
        <p:spPr>
          <a:xfrm>
            <a:off x="7996545" y="1242321"/>
            <a:ext cx="1079959" cy="1079959"/>
          </a:xfrm>
          <a:prstGeom prst="rect">
            <a:avLst/>
          </a:prstGeom>
          <a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t="-3000" b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CCF17C-A0A8-8FB0-F805-D3DAE1396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9C114-6D62-73CC-7FB0-8D03DD8116D7}"/>
              </a:ext>
            </a:extLst>
          </p:cNvPr>
          <p:cNvSpPr txBox="1"/>
          <p:nvPr/>
        </p:nvSpPr>
        <p:spPr>
          <a:xfrm>
            <a:off x="3042356" y="223912"/>
            <a:ext cx="610728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/>
            <a:r>
              <a:rPr lang="en-US" sz="4800" dirty="0"/>
              <a:t>EVALUATION METRICS</a:t>
            </a:r>
          </a:p>
        </p:txBody>
      </p:sp>
    </p:spTree>
    <p:extLst>
      <p:ext uri="{BB962C8B-B14F-4D97-AF65-F5344CB8AC3E}">
        <p14:creationId xmlns:p14="http://schemas.microsoft.com/office/powerpoint/2010/main" val="362940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756E2-803E-52EC-921C-C26BA6AB6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5B9F3E-796A-1252-F759-337EC4D0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0" descr="A screen shot of a computer&#10;&#10;Description automatically generated">
            <a:extLst>
              <a:ext uri="{FF2B5EF4-FFF2-40B4-BE49-F238E27FC236}">
                <a16:creationId xmlns:a16="http://schemas.microsoft.com/office/drawing/2014/main" id="{E9F5FA02-1BEC-44A0-0062-AADC641DD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74" y="2574596"/>
            <a:ext cx="4813300" cy="3594100"/>
          </a:xfrm>
          <a:prstGeom prst="rect">
            <a:avLst/>
          </a:prstGeom>
        </p:spPr>
      </p:pic>
      <p:pic>
        <p:nvPicPr>
          <p:cNvPr id="23" name="Picture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8AFF48-1FC7-AABF-4BB1-ED844CB3A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026" y="2612696"/>
            <a:ext cx="6896100" cy="3556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EAE5DBA-E234-4212-10F1-2A6BBF9640A9}"/>
              </a:ext>
            </a:extLst>
          </p:cNvPr>
          <p:cNvSpPr txBox="1"/>
          <p:nvPr/>
        </p:nvSpPr>
        <p:spPr>
          <a:xfrm>
            <a:off x="1090448" y="471525"/>
            <a:ext cx="29481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SAMPLE OUTPUTS</a:t>
            </a:r>
          </a:p>
        </p:txBody>
      </p:sp>
      <p:pic>
        <p:nvPicPr>
          <p:cNvPr id="3" name="Picture 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3FAF1A9-11F8-FA9A-9BF1-3699306CB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890" y="92966"/>
            <a:ext cx="6043259" cy="23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4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3DAC0-4EC9-F5ED-BEF2-49BD95F0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9344E01D-F005-D27C-BAAB-F0D1730772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8992" b="18992"/>
          <a:stretch/>
        </p:blipFill>
        <p:spPr>
          <a:xfrm>
            <a:off x="-600075" y="-48078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5CDD17-39B7-DD84-D0AF-CBADD4A21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5228"/>
            <a:ext cx="9144000" cy="2286000"/>
          </a:xfrm>
        </p:spPr>
        <p:txBody>
          <a:bodyPr/>
          <a:lstStyle/>
          <a:p>
            <a:r>
              <a:rPr lang="en-US" dirty="0">
                <a:latin typeface="-webkit-standard"/>
                <a:ea typeface="+mn-ea"/>
                <a:cs typeface="+mn-cs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1676688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9F1EF-E664-63F4-70FD-B3DC51D29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AA816-2595-9943-EB17-66A43F9ADEA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703" y="446568"/>
            <a:ext cx="11655878" cy="569056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List of Challenges:</a:t>
            </a:r>
          </a:p>
          <a:p>
            <a:endParaRPr lang="en-US" sz="1100" b="1">
              <a:ea typeface="+mn-lt"/>
              <a:cs typeface="+mn-lt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High Validation Loss and Generalization Issues</a:t>
            </a:r>
            <a:endParaRPr lang="en-US" sz="2000">
              <a:cs typeface="Calibri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sz="1900">
                <a:ea typeface="+mn-lt"/>
                <a:cs typeface="+mn-lt"/>
              </a:rPr>
              <a:t>mT5 model, training loss – 0.0 and validation loss – Nan values</a:t>
            </a:r>
            <a:endParaRPr lang="en-US" sz="2000">
              <a:ea typeface="+mn-lt"/>
              <a:cs typeface="+mn-lt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Data Quality and Inconsistencies (Translation Quality, Errors in Translation, Contextual Differences)</a:t>
            </a:r>
            <a:endParaRPr lang="en-US" sz="2000"/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Resource Intensity and Training Stability (slower convergence or incomplete training, impacting the quality of the final model)</a:t>
            </a:r>
            <a:endParaRPr lang="en-US" sz="2000">
              <a:cs typeface="Calibri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Evaluation Challenges (Evaluating translation quality between English and Hindi may not fully capture contextual and grammatical accuracy)</a:t>
            </a:r>
            <a:endParaRPr lang="en-US" sz="2000">
              <a:cs typeface="Calibri"/>
            </a:endParaRP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en-US" sz="2000">
                <a:cs typeface="Calibri"/>
              </a:rPr>
              <a:t>Bf16=True, config param in training arguments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  <a:p>
            <a:pPr marL="457200" lvl="1" indent="-45720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11F7A2-7D7B-7143-9F06-C01A83ED5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03DD5-DB1C-DF24-1FFA-F5E6B58D7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1006F724-41EA-A141-855E-9AC87E2B2B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547" b="19384"/>
          <a:stretch/>
        </p:blipFill>
        <p:spPr>
          <a:xfrm>
            <a:off x="0" y="956130"/>
            <a:ext cx="12192000" cy="59018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7100E29-AE75-0814-C765-954F6D4FF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26142"/>
            <a:ext cx="9144000" cy="2286000"/>
          </a:xfrm>
        </p:spPr>
        <p:txBody>
          <a:bodyPr/>
          <a:lstStyle/>
          <a:p>
            <a:r>
              <a:rPr lang="en-US" dirty="0">
                <a:latin typeface="-webkit-standard"/>
                <a:ea typeface="+mn-ea"/>
                <a:cs typeface="+mn-cs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72841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6" y="2165044"/>
            <a:ext cx="9467127" cy="2527911"/>
          </a:xfrm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en-US" dirty="0">
                <a:latin typeface="+mn-lt"/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n on a notebook&#10;&#10;Description automatically generated">
            <a:extLst>
              <a:ext uri="{FF2B5EF4-FFF2-40B4-BE49-F238E27FC236}">
                <a16:creationId xmlns:a16="http://schemas.microsoft.com/office/drawing/2014/main" id="{24246FD5-8257-6BAC-3B56-BD01C8B791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324" r="20324"/>
          <a:stretch>
            <a:fillRect/>
          </a:stretch>
        </p:blipFill>
        <p:spPr/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C15A84-DF59-EC5B-AE19-C4636EB7A5B1}"/>
              </a:ext>
            </a:extLst>
          </p:cNvPr>
          <p:cNvSpPr txBox="1"/>
          <p:nvPr/>
        </p:nvSpPr>
        <p:spPr>
          <a:xfrm>
            <a:off x="6562816" y="2774091"/>
            <a:ext cx="4837176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 Overview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Data Strategy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Insights Unveiled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Challenges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Q &amp;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79C089-8D09-9E6A-ED63-FFCE0549D528}"/>
              </a:ext>
            </a:extLst>
          </p:cNvPr>
          <p:cNvSpPr txBox="1"/>
          <p:nvPr/>
        </p:nvSpPr>
        <p:spPr>
          <a:xfrm>
            <a:off x="6562816" y="1777804"/>
            <a:ext cx="1809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BB4D7-E9C1-F514-02BF-615A877ED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850A96-DF1D-553A-29B7-7C43C6FEC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F9EF8-E796-5F0A-E2D9-27042989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5442" y="134813"/>
            <a:ext cx="7155336" cy="1318436"/>
          </a:xfrm>
          <a:noFill/>
        </p:spPr>
        <p:txBody>
          <a:bodyPr anchor="b">
            <a:noAutofit/>
          </a:bodyPr>
          <a:lstStyle/>
          <a:p>
            <a:pPr algn="ctr"/>
            <a:r>
              <a:rPr lang="en-US" sz="4800" dirty="0">
                <a:latin typeface="+mn-lt"/>
                <a:ea typeface="+mn-ea"/>
                <a:cs typeface="+mn-cs"/>
              </a:rPr>
              <a:t>Project OVERVIEW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CF2C26-00AF-4839-D50D-835AF70FBA6A}"/>
              </a:ext>
            </a:extLst>
          </p:cNvPr>
          <p:cNvSpPr txBox="1">
            <a:spLocks/>
          </p:cNvSpPr>
          <p:nvPr/>
        </p:nvSpPr>
        <p:spPr>
          <a:xfrm>
            <a:off x="620888" y="2373582"/>
            <a:ext cx="11041592" cy="285708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dirty="0"/>
              <a:t>STUDY OBJECTIVE</a:t>
            </a:r>
          </a:p>
          <a:p>
            <a:endParaRPr lang="en-US" sz="2400" b="1" cap="all" spc="3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900" dirty="0"/>
              <a:t>Develop a machine translation system for English-Hindi and Hindi-English using mBART and mT5-small models</a:t>
            </a:r>
          </a:p>
          <a:p>
            <a:pPr marL="285750" indent="-285750">
              <a:buFont typeface="Arial"/>
              <a:buChar char="•"/>
            </a:pPr>
            <a:endParaRPr lang="en-US" sz="2900" dirty="0"/>
          </a:p>
          <a:p>
            <a:pPr marL="285750" indent="-285750">
              <a:buFont typeface="Arial"/>
              <a:buChar char="•"/>
            </a:pPr>
            <a:r>
              <a:rPr lang="en-US" sz="2900" dirty="0"/>
              <a:t>Achieve effective translation with a focus on quality and contextual preservation</a:t>
            </a:r>
          </a:p>
          <a:p>
            <a:pPr marL="285750" indent="-285750">
              <a:buFont typeface="Arial"/>
              <a:buChar char="•"/>
            </a:pPr>
            <a:endParaRPr lang="en-US" sz="2900" dirty="0"/>
          </a:p>
          <a:p>
            <a:pPr marL="285750" indent="-285750">
              <a:buFont typeface="Arial"/>
              <a:buChar char="•"/>
            </a:pPr>
            <a:r>
              <a:rPr lang="en-US" sz="2900" dirty="0"/>
              <a:t>Conduct a comparative analysis of mBART and mT5 models to evaluate translation accuracy and contextual handling</a:t>
            </a:r>
            <a:endParaRPr lang="en-US" sz="2400" b="1" cap="all" spc="300" dirty="0">
              <a:ea typeface="+mj-ea"/>
              <a:cs typeface="Algerian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ea typeface="+mj-ea"/>
              <a:cs typeface="Algerian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21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633F1-2CAF-42EF-60BE-23CDBDFF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22A10DC4-A56E-5067-D8BA-0A32543CBD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-24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682" b="7682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BE696D-57A2-936B-F4CB-A2113A9E8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>
                <a:latin typeface="+mn-lt"/>
                <a:ea typeface="+mn-ea"/>
                <a:cs typeface="+mn-cs"/>
              </a:rPr>
              <a:t>Data Strategy</a:t>
            </a:r>
          </a:p>
        </p:txBody>
      </p:sp>
    </p:spTree>
    <p:extLst>
      <p:ext uri="{BB962C8B-B14F-4D97-AF65-F5344CB8AC3E}">
        <p14:creationId xmlns:p14="http://schemas.microsoft.com/office/powerpoint/2010/main" val="235710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60B92-030C-754B-237C-4D875D584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9C8476-4A97-6B8A-3429-4D792E0EB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Content Placeholder 23" descr="A black and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DC544026-FD95-C577-5627-BDFEF24FB4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9" y="1037910"/>
            <a:ext cx="10928841" cy="4308048"/>
          </a:xfrm>
        </p:spPr>
      </p:pic>
    </p:spTree>
    <p:extLst>
      <p:ext uri="{BB962C8B-B14F-4D97-AF65-F5344CB8AC3E}">
        <p14:creationId xmlns:p14="http://schemas.microsoft.com/office/powerpoint/2010/main" val="275599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5B6B5-16E4-9B71-3D76-C44C5F740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53D4A424-D31E-A0EC-F5FF-0FD4E8279F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71BCAD-B649-1C63-E8F0-A187A11C8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07476" y="1853825"/>
            <a:ext cx="9144000" cy="2286000"/>
          </a:xfrm>
        </p:spPr>
        <p:txBody>
          <a:bodyPr/>
          <a:lstStyle/>
          <a:p>
            <a:r>
              <a:rPr lang="en-US" dirty="0">
                <a:latin typeface="+mn-lt"/>
                <a:ea typeface="+mn-ea"/>
                <a:cs typeface="+mn-cs"/>
              </a:rPr>
              <a:t>Insights </a:t>
            </a:r>
            <a:br>
              <a:rPr lang="en-US" dirty="0">
                <a:latin typeface="+mn-lt"/>
                <a:ea typeface="+mn-ea"/>
                <a:cs typeface="+mn-cs"/>
              </a:rPr>
            </a:br>
            <a:r>
              <a:rPr lang="en-US" dirty="0">
                <a:latin typeface="+mn-lt"/>
                <a:ea typeface="+mn-ea"/>
                <a:cs typeface="+mn-cs"/>
              </a:rPr>
              <a:t>Unveiled</a:t>
            </a:r>
          </a:p>
        </p:txBody>
      </p:sp>
    </p:spTree>
    <p:extLst>
      <p:ext uri="{BB962C8B-B14F-4D97-AF65-F5344CB8AC3E}">
        <p14:creationId xmlns:p14="http://schemas.microsoft.com/office/powerpoint/2010/main" val="96899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7EC52-E401-3D02-D2BC-FFE9BC33E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6F2382-FBE1-C137-F66A-7AAFC9811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32AE6-456F-36B4-76BD-06D6A0827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17189" y="1747680"/>
            <a:ext cx="8757622" cy="41371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/>
              <a:t>mBART and mT5: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Multilingual BART model trained having “denoising” objective, on large dataset mainly for translation purpose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Multilingual T5 model trained with “text-to-text” framework in multiple languages to perform variety of NLP tasks like summarization, Q&amp;A, etc.</a:t>
            </a:r>
          </a:p>
          <a:p>
            <a:endParaRPr lang="en-US" dirty="0"/>
          </a:p>
          <a:p>
            <a:r>
              <a:rPr lang="en-US" sz="2400" b="1" dirty="0"/>
              <a:t>BERT Score:</a:t>
            </a:r>
            <a:endParaRPr lang="en-US" sz="2400" b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BERT score evaluates sematic similarity using mBART embeddings to assess contextual alignment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000E3-ECEB-3AC8-3EED-D611B08DAC5A}"/>
              </a:ext>
            </a:extLst>
          </p:cNvPr>
          <p:cNvSpPr txBox="1"/>
          <p:nvPr/>
        </p:nvSpPr>
        <p:spPr>
          <a:xfrm>
            <a:off x="2640855" y="291638"/>
            <a:ext cx="6910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0" u="none" strike="noStrike" dirty="0">
                <a:effectLst/>
              </a:rPr>
              <a:t>Keys for Models &amp; Metrics</a:t>
            </a:r>
          </a:p>
        </p:txBody>
      </p:sp>
    </p:spTree>
    <p:extLst>
      <p:ext uri="{BB962C8B-B14F-4D97-AF65-F5344CB8AC3E}">
        <p14:creationId xmlns:p14="http://schemas.microsoft.com/office/powerpoint/2010/main" val="217054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C652-98AB-8EF0-2627-9F7E464A1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6723FE-828F-D87B-BB3F-CB4545048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BB2785-8775-7707-733F-6A632A49C64E}"/>
              </a:ext>
            </a:extLst>
          </p:cNvPr>
          <p:cNvSpPr/>
          <p:nvPr/>
        </p:nvSpPr>
        <p:spPr>
          <a:xfrm>
            <a:off x="4028041" y="1251216"/>
            <a:ext cx="2290231" cy="2314469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951C4-3882-BE20-ABAF-2B792A7BCF29}"/>
              </a:ext>
            </a:extLst>
          </p:cNvPr>
          <p:cNvSpPr/>
          <p:nvPr/>
        </p:nvSpPr>
        <p:spPr>
          <a:xfrm>
            <a:off x="6493467" y="1251216"/>
            <a:ext cx="2290231" cy="231446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B098B6-C44D-DE2E-3E92-371627BEA5BE}"/>
              </a:ext>
            </a:extLst>
          </p:cNvPr>
          <p:cNvSpPr/>
          <p:nvPr/>
        </p:nvSpPr>
        <p:spPr>
          <a:xfrm>
            <a:off x="8958893" y="1251216"/>
            <a:ext cx="2290231" cy="231446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0A4D1B-CBA2-7F0D-2320-31B71F7F6613}"/>
              </a:ext>
            </a:extLst>
          </p:cNvPr>
          <p:cNvSpPr txBox="1"/>
          <p:nvPr/>
        </p:nvSpPr>
        <p:spPr>
          <a:xfrm>
            <a:off x="4125643" y="1603494"/>
            <a:ext cx="2073419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Configuration</a:t>
            </a:r>
          </a:p>
          <a:p>
            <a:pPr algn="ctr"/>
            <a:endParaRPr lang="en-US" sz="1400" dirty="0"/>
          </a:p>
          <a:p>
            <a:pPr algn="ctr"/>
            <a:r>
              <a:rPr lang="en-US" sz="1600" dirty="0"/>
              <a:t>Source Data :</a:t>
            </a:r>
          </a:p>
          <a:p>
            <a:pPr algn="ctr"/>
            <a:r>
              <a:rPr lang="en-US" sz="1600" dirty="0"/>
              <a:t>English Embeddings</a:t>
            </a:r>
          </a:p>
          <a:p>
            <a:pPr algn="ctr"/>
            <a:r>
              <a:rPr lang="en-US" sz="1600" dirty="0"/>
              <a:t>Target Data :</a:t>
            </a:r>
          </a:p>
          <a:p>
            <a:pPr algn="ctr"/>
            <a:r>
              <a:rPr lang="en-US" sz="1600" dirty="0"/>
              <a:t>Hindi Embeddings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290795-72F8-1FB2-61C0-E3016AA1E015}"/>
              </a:ext>
            </a:extLst>
          </p:cNvPr>
          <p:cNvSpPr txBox="1"/>
          <p:nvPr/>
        </p:nvSpPr>
        <p:spPr>
          <a:xfrm>
            <a:off x="9100018" y="1635623"/>
            <a:ext cx="1970347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Evaluation</a:t>
            </a:r>
          </a:p>
          <a:p>
            <a:pPr algn="ctr"/>
            <a:endParaRPr lang="en-US" sz="2000" dirty="0"/>
          </a:p>
          <a:p>
            <a:pPr algn="ctr"/>
            <a:r>
              <a:rPr lang="en-US" sz="1600" dirty="0"/>
              <a:t>Translation quality &amp; performance using BERT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86802-1D4C-A3AF-F7CD-1518303D3546}"/>
              </a:ext>
            </a:extLst>
          </p:cNvPr>
          <p:cNvSpPr txBox="1"/>
          <p:nvPr/>
        </p:nvSpPr>
        <p:spPr>
          <a:xfrm>
            <a:off x="6721588" y="1597987"/>
            <a:ext cx="1970347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Training</a:t>
            </a:r>
            <a:endParaRPr lang="en-US" sz="2000" b="1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2000" dirty="0"/>
          </a:p>
          <a:p>
            <a:pPr algn="ctr"/>
            <a:r>
              <a:rPr lang="en-US" sz="1600" dirty="0"/>
              <a:t>LR Scheduler : Linear</a:t>
            </a:r>
          </a:p>
          <a:p>
            <a:pPr algn="ctr"/>
            <a:r>
              <a:rPr lang="en-US" sz="1600" dirty="0"/>
              <a:t>Gradient Clipping</a:t>
            </a:r>
          </a:p>
          <a:p>
            <a:pPr algn="ctr"/>
            <a:r>
              <a:rPr lang="en-US" sz="1600" dirty="0"/>
              <a:t>Epochs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D7C1D6-33FB-E035-7BA8-32DB9841EE67}"/>
              </a:ext>
            </a:extLst>
          </p:cNvPr>
          <p:cNvSpPr txBox="1"/>
          <p:nvPr/>
        </p:nvSpPr>
        <p:spPr>
          <a:xfrm>
            <a:off x="1507912" y="278949"/>
            <a:ext cx="8960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4800" dirty="0"/>
              <a:t>mBART Models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EA2F0CEF-0635-7479-84BF-DE24106C900B}"/>
              </a:ext>
            </a:extLst>
          </p:cNvPr>
          <p:cNvSpPr/>
          <p:nvPr/>
        </p:nvSpPr>
        <p:spPr>
          <a:xfrm>
            <a:off x="6199062" y="2279183"/>
            <a:ext cx="430764" cy="258533"/>
          </a:xfrm>
          <a:prstGeom prst="homePlat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entagon 18">
            <a:extLst>
              <a:ext uri="{FF2B5EF4-FFF2-40B4-BE49-F238E27FC236}">
                <a16:creationId xmlns:a16="http://schemas.microsoft.com/office/drawing/2014/main" id="{6CE00254-D98C-5AF6-3BBC-F9764F26EA7F}"/>
              </a:ext>
            </a:extLst>
          </p:cNvPr>
          <p:cNvSpPr/>
          <p:nvPr/>
        </p:nvSpPr>
        <p:spPr>
          <a:xfrm>
            <a:off x="8671119" y="2279182"/>
            <a:ext cx="430764" cy="258533"/>
          </a:xfrm>
          <a:prstGeom prst="homePlat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AFA01-8E30-4FCC-5830-3511D7234D86}"/>
              </a:ext>
            </a:extLst>
          </p:cNvPr>
          <p:cNvSpPr txBox="1"/>
          <p:nvPr/>
        </p:nvSpPr>
        <p:spPr>
          <a:xfrm>
            <a:off x="446819" y="2177615"/>
            <a:ext cx="325363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English to Hindi Model</a:t>
            </a:r>
            <a:endParaRPr lang="en-US" sz="2400" b="1" dirty="0"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6F32A9-7B01-ECEA-F0FE-22CC16F45E33}"/>
              </a:ext>
            </a:extLst>
          </p:cNvPr>
          <p:cNvSpPr txBox="1"/>
          <p:nvPr/>
        </p:nvSpPr>
        <p:spPr>
          <a:xfrm>
            <a:off x="446819" y="4602423"/>
            <a:ext cx="31725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/>
              <a:t>Hindi to English Model</a:t>
            </a:r>
            <a:endParaRPr lang="en-US" sz="2400" b="1" dirty="0"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9D181C5-789B-813B-C294-B3AE06ED2EAA}"/>
              </a:ext>
            </a:extLst>
          </p:cNvPr>
          <p:cNvSpPr/>
          <p:nvPr/>
        </p:nvSpPr>
        <p:spPr>
          <a:xfrm>
            <a:off x="4027100" y="3777589"/>
            <a:ext cx="2290231" cy="2314469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66138A-D6FF-69FB-623A-EFB6DEF0491C}"/>
              </a:ext>
            </a:extLst>
          </p:cNvPr>
          <p:cNvSpPr/>
          <p:nvPr/>
        </p:nvSpPr>
        <p:spPr>
          <a:xfrm>
            <a:off x="6492526" y="3777589"/>
            <a:ext cx="2290231" cy="231446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BA5C2B1-FDC4-E29A-3A2C-3B9850E2B832}"/>
              </a:ext>
            </a:extLst>
          </p:cNvPr>
          <p:cNvSpPr/>
          <p:nvPr/>
        </p:nvSpPr>
        <p:spPr>
          <a:xfrm>
            <a:off x="8957952" y="3777589"/>
            <a:ext cx="2290231" cy="231446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E8E357B3-5FDB-3E2E-945B-213AD275C387}"/>
              </a:ext>
            </a:extLst>
          </p:cNvPr>
          <p:cNvSpPr/>
          <p:nvPr/>
        </p:nvSpPr>
        <p:spPr>
          <a:xfrm>
            <a:off x="6198121" y="4805556"/>
            <a:ext cx="430764" cy="258533"/>
          </a:xfrm>
          <a:prstGeom prst="homePlat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D6836445-B743-5244-C325-B8741856C700}"/>
              </a:ext>
            </a:extLst>
          </p:cNvPr>
          <p:cNvSpPr/>
          <p:nvPr/>
        </p:nvSpPr>
        <p:spPr>
          <a:xfrm>
            <a:off x="8670178" y="4805555"/>
            <a:ext cx="430764" cy="258533"/>
          </a:xfrm>
          <a:prstGeom prst="homePlat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EFDC8D-8F60-9F43-E012-C754CAF9AB51}"/>
              </a:ext>
            </a:extLst>
          </p:cNvPr>
          <p:cNvSpPr txBox="1"/>
          <p:nvPr/>
        </p:nvSpPr>
        <p:spPr>
          <a:xfrm>
            <a:off x="9100017" y="4140284"/>
            <a:ext cx="1970347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Evaluation</a:t>
            </a:r>
          </a:p>
          <a:p>
            <a:pPr algn="ctr"/>
            <a:endParaRPr lang="en-US" sz="2000" dirty="0"/>
          </a:p>
          <a:p>
            <a:pPr algn="ctr"/>
            <a:r>
              <a:rPr lang="en-US" sz="1600" dirty="0"/>
              <a:t>Translation quality &amp; performance using BERT Score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D59E01-8C5E-3109-E7F8-E710D62C379F}"/>
              </a:ext>
            </a:extLst>
          </p:cNvPr>
          <p:cNvSpPr txBox="1"/>
          <p:nvPr/>
        </p:nvSpPr>
        <p:spPr>
          <a:xfrm>
            <a:off x="4123674" y="4078729"/>
            <a:ext cx="2073419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Configuration</a:t>
            </a:r>
          </a:p>
          <a:p>
            <a:pPr algn="ctr"/>
            <a:endParaRPr lang="en-US" sz="2000" dirty="0"/>
          </a:p>
          <a:p>
            <a:pPr algn="ctr"/>
            <a:r>
              <a:rPr lang="en-US" sz="1600" dirty="0"/>
              <a:t>Source Data :</a:t>
            </a:r>
          </a:p>
          <a:p>
            <a:pPr algn="ctr"/>
            <a:r>
              <a:rPr lang="en-US" sz="1600" dirty="0"/>
              <a:t>Hindi Embeddings</a:t>
            </a:r>
          </a:p>
          <a:p>
            <a:pPr algn="ctr"/>
            <a:r>
              <a:rPr lang="en-US" sz="1600" dirty="0"/>
              <a:t>Target Data :</a:t>
            </a:r>
          </a:p>
          <a:p>
            <a:pPr algn="ctr"/>
            <a:r>
              <a:rPr lang="en-US" sz="1600" dirty="0"/>
              <a:t>English Embeddings</a:t>
            </a:r>
          </a:p>
          <a:p>
            <a:pPr algn="ctr"/>
            <a:endParaRPr 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D6C17-AE5C-A10B-D6F5-17A84AD3F091}"/>
              </a:ext>
            </a:extLst>
          </p:cNvPr>
          <p:cNvSpPr txBox="1"/>
          <p:nvPr/>
        </p:nvSpPr>
        <p:spPr>
          <a:xfrm>
            <a:off x="6628423" y="4140284"/>
            <a:ext cx="1970347" cy="144655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Training</a:t>
            </a:r>
          </a:p>
          <a:p>
            <a:pPr algn="ctr"/>
            <a:endParaRPr lang="en-US" sz="2000" dirty="0"/>
          </a:p>
          <a:p>
            <a:pPr algn="ctr"/>
            <a:r>
              <a:rPr lang="en-US" sz="1600" dirty="0"/>
              <a:t>LR Scheduler : Linear</a:t>
            </a:r>
          </a:p>
          <a:p>
            <a:pPr algn="ctr"/>
            <a:r>
              <a:rPr lang="en-US" sz="1600" dirty="0"/>
              <a:t>Gradient Clipping</a:t>
            </a:r>
          </a:p>
          <a:p>
            <a:pPr algn="ctr"/>
            <a:r>
              <a:rPr lang="en-US" sz="1600" dirty="0"/>
              <a:t>Epochs 3</a:t>
            </a:r>
          </a:p>
        </p:txBody>
      </p:sp>
    </p:spTree>
    <p:extLst>
      <p:ext uri="{BB962C8B-B14F-4D97-AF65-F5344CB8AC3E}">
        <p14:creationId xmlns:p14="http://schemas.microsoft.com/office/powerpoint/2010/main" val="231001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  <p:bldP spid="11" grpId="0"/>
      <p:bldP spid="13" grpId="0"/>
      <p:bldP spid="14" grpId="0"/>
      <p:bldP spid="16" grpId="0"/>
      <p:bldP spid="17" grpId="0" animBg="1"/>
      <p:bldP spid="19" grpId="0" animBg="1"/>
      <p:bldP spid="29" grpId="0"/>
      <p:bldP spid="30" grpId="0"/>
      <p:bldP spid="2" grpId="0" animBg="1"/>
      <p:bldP spid="3" grpId="0" animBg="1"/>
      <p:bldP spid="7" grpId="0" animBg="1"/>
      <p:bldP spid="15" grpId="0" animBg="1"/>
      <p:bldP spid="18" grpId="0" animBg="1"/>
      <p:bldP spid="28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73FBF-089F-2471-B875-9C90B8AE6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115352-BF2A-8189-AD2B-DE6720A11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436FC5-59A1-745E-F3A0-A3ACC2974BA7}"/>
              </a:ext>
            </a:extLst>
          </p:cNvPr>
          <p:cNvSpPr txBox="1"/>
          <p:nvPr/>
        </p:nvSpPr>
        <p:spPr>
          <a:xfrm>
            <a:off x="986922" y="319147"/>
            <a:ext cx="102791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4800" dirty="0"/>
              <a:t>mT5-Small English to Hindi Model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7CF064-026D-09A2-69FC-02C67B2984F8}"/>
              </a:ext>
            </a:extLst>
          </p:cNvPr>
          <p:cNvSpPr/>
          <p:nvPr/>
        </p:nvSpPr>
        <p:spPr>
          <a:xfrm>
            <a:off x="1281877" y="1967737"/>
            <a:ext cx="3155524" cy="3051843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2C18B6-2B6D-11E8-08AD-835FE976D658}"/>
              </a:ext>
            </a:extLst>
          </p:cNvPr>
          <p:cNvSpPr/>
          <p:nvPr/>
        </p:nvSpPr>
        <p:spPr>
          <a:xfrm>
            <a:off x="4574659" y="1967738"/>
            <a:ext cx="3155524" cy="30518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43CFB8-534C-D8A0-02A4-8BD935D8D6D8}"/>
              </a:ext>
            </a:extLst>
          </p:cNvPr>
          <p:cNvSpPr/>
          <p:nvPr/>
        </p:nvSpPr>
        <p:spPr>
          <a:xfrm>
            <a:off x="7867441" y="1903078"/>
            <a:ext cx="3155524" cy="3051843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836222-C04D-1D24-F100-6DD3AE1268C8}"/>
              </a:ext>
            </a:extLst>
          </p:cNvPr>
          <p:cNvSpPr txBox="1"/>
          <p:nvPr/>
        </p:nvSpPr>
        <p:spPr>
          <a:xfrm>
            <a:off x="1362722" y="2662664"/>
            <a:ext cx="2856796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Configuration</a:t>
            </a:r>
          </a:p>
          <a:p>
            <a:pPr algn="ctr"/>
            <a:endParaRPr lang="en-US" sz="1600" dirty="0"/>
          </a:p>
          <a:p>
            <a:pPr algn="ctr"/>
            <a:r>
              <a:rPr lang="en-US" dirty="0"/>
              <a:t>Source Data :</a:t>
            </a:r>
          </a:p>
          <a:p>
            <a:pPr algn="ctr"/>
            <a:r>
              <a:rPr lang="en-US" dirty="0"/>
              <a:t>English Embeddings</a:t>
            </a:r>
          </a:p>
          <a:p>
            <a:pPr algn="ctr"/>
            <a:r>
              <a:rPr lang="en-US" dirty="0"/>
              <a:t>Target Data :</a:t>
            </a:r>
          </a:p>
          <a:p>
            <a:pPr algn="ctr"/>
            <a:r>
              <a:rPr lang="en-US" dirty="0"/>
              <a:t>Hindi Embeddings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5929ED-61CC-F851-5ABC-96E9E1FFA103}"/>
              </a:ext>
            </a:extLst>
          </p:cNvPr>
          <p:cNvSpPr txBox="1"/>
          <p:nvPr/>
        </p:nvSpPr>
        <p:spPr>
          <a:xfrm>
            <a:off x="8087812" y="2662664"/>
            <a:ext cx="2714782" cy="166199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Evaluation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US" sz="2400" dirty="0"/>
          </a:p>
          <a:p>
            <a:pPr algn="ctr"/>
            <a:r>
              <a:rPr lang="en-US" dirty="0"/>
              <a:t>Translation quality &amp; performance using BERT Score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50D8E8-720A-D813-D494-B31EEFF84B9C}"/>
              </a:ext>
            </a:extLst>
          </p:cNvPr>
          <p:cNvSpPr txBox="1"/>
          <p:nvPr/>
        </p:nvSpPr>
        <p:spPr>
          <a:xfrm>
            <a:off x="4795030" y="2662664"/>
            <a:ext cx="2714782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Training</a:t>
            </a:r>
          </a:p>
          <a:p>
            <a:pPr algn="ctr"/>
            <a:endParaRPr lang="en-US" sz="2400" dirty="0"/>
          </a:p>
          <a:p>
            <a:pPr algn="ctr"/>
            <a:r>
              <a:rPr lang="en-US" dirty="0"/>
              <a:t>LR Scheduler : Cosine</a:t>
            </a:r>
          </a:p>
          <a:p>
            <a:pPr algn="ctr"/>
            <a:r>
              <a:rPr lang="en-US" dirty="0"/>
              <a:t>Batch Size : 16</a:t>
            </a:r>
          </a:p>
          <a:p>
            <a:pPr algn="ctr"/>
            <a:r>
              <a:rPr lang="en-US" dirty="0"/>
              <a:t>Max steps : 40000</a:t>
            </a:r>
          </a:p>
          <a:p>
            <a:pPr algn="ctr"/>
            <a:r>
              <a:rPr lang="en-US" dirty="0"/>
              <a:t>Bf16 : True</a:t>
            </a:r>
          </a:p>
        </p:txBody>
      </p:sp>
      <p:sp>
        <p:nvSpPr>
          <p:cNvPr id="21" name="Pentagon 20">
            <a:extLst>
              <a:ext uri="{FF2B5EF4-FFF2-40B4-BE49-F238E27FC236}">
                <a16:creationId xmlns:a16="http://schemas.microsoft.com/office/drawing/2014/main" id="{89583F8D-8465-5E7D-0634-130D724BCE31}"/>
              </a:ext>
            </a:extLst>
          </p:cNvPr>
          <p:cNvSpPr/>
          <p:nvPr/>
        </p:nvSpPr>
        <p:spPr>
          <a:xfrm>
            <a:off x="7610973" y="3286027"/>
            <a:ext cx="434015" cy="274724"/>
          </a:xfrm>
          <a:prstGeom prst="homePlat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5A836D7B-E41F-458C-BB74-742A70B17A7B}"/>
              </a:ext>
            </a:extLst>
          </p:cNvPr>
          <p:cNvSpPr/>
          <p:nvPr/>
        </p:nvSpPr>
        <p:spPr>
          <a:xfrm>
            <a:off x="4310434" y="3286027"/>
            <a:ext cx="434015" cy="274724"/>
          </a:xfrm>
          <a:prstGeom prst="homePlat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8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8" grpId="0" animBg="1"/>
      <p:bldP spid="12" grpId="0" animBg="1"/>
      <p:bldP spid="15" grpId="0" animBg="1"/>
      <p:bldP spid="17" grpId="0"/>
      <p:bldP spid="18" grpId="0"/>
      <p:bldP spid="19" grpId="0"/>
      <p:bldP spid="19" grpId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71af3243-3dd4-4a8d-8c0d-dd76da1f02a5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sharepoint/v3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302</TotalTime>
  <Words>442</Words>
  <Application>Microsoft Office PowerPoint</Application>
  <PresentationFormat>Widescreen</PresentationFormat>
  <Paragraphs>128</Paragraphs>
  <Slides>15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Custom</vt:lpstr>
      <vt:lpstr>Translating Cultures:  A Neural Approach to English-Hindi Translation</vt:lpstr>
      <vt:lpstr>PowerPoint Presentation</vt:lpstr>
      <vt:lpstr>Project OVERVIEW</vt:lpstr>
      <vt:lpstr>Data Strategy</vt:lpstr>
      <vt:lpstr>PowerPoint Presentation</vt:lpstr>
      <vt:lpstr>Insights  Unveiled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Q &amp; 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YADAV, NIKITA ANIL</cp:lastModifiedBy>
  <cp:revision>3</cp:revision>
  <cp:lastPrinted>2024-11-14T04:53:44Z</cp:lastPrinted>
  <dcterms:created xsi:type="dcterms:W3CDTF">2024-11-11T05:20:11Z</dcterms:created>
  <dcterms:modified xsi:type="dcterms:W3CDTF">2025-08-10T01:19:06Z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